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87" r:id="rId4"/>
    <p:sldId id="288" r:id="rId5"/>
    <p:sldId id="289" r:id="rId6"/>
    <p:sldId id="272" r:id="rId7"/>
    <p:sldId id="308" r:id="rId8"/>
    <p:sldId id="294" r:id="rId9"/>
    <p:sldId id="273" r:id="rId10"/>
    <p:sldId id="307" r:id="rId11"/>
    <p:sldId id="312" r:id="rId12"/>
    <p:sldId id="309" r:id="rId13"/>
    <p:sldId id="310" r:id="rId14"/>
    <p:sldId id="311" r:id="rId15"/>
    <p:sldId id="305" r:id="rId16"/>
    <p:sldId id="291" r:id="rId17"/>
    <p:sldId id="29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78E"/>
    <a:srgbClr val="94AACF"/>
    <a:srgbClr val="0D68FF"/>
    <a:srgbClr val="F2F3F5"/>
    <a:srgbClr val="FF0000"/>
    <a:srgbClr val="CFE80C"/>
    <a:srgbClr val="9BFFFF"/>
    <a:srgbClr val="FB8738"/>
    <a:srgbClr val="FF6FD8"/>
    <a:srgbClr val="FFC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7" autoAdjust="0"/>
    <p:restoredTop sz="94652" autoAdjust="0"/>
  </p:normalViewPr>
  <p:slideViewPr>
    <p:cSldViewPr snapToGrid="0">
      <p:cViewPr varScale="1">
        <p:scale>
          <a:sx n="62" d="100"/>
          <a:sy n="62" d="100"/>
        </p:scale>
        <p:origin x="848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CAD4C-E8FA-4AF2-846A-859CC281480A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7827C-7874-4931-8A6A-C49DB4EDF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47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진행상황</a:t>
            </a:r>
            <a:r>
              <a:rPr lang="en-US" altLang="ko-KR" dirty="0"/>
              <a:t>/</a:t>
            </a:r>
            <a:r>
              <a:rPr lang="ko-KR" altLang="en-US" dirty="0"/>
              <a:t>예상 추가기능</a:t>
            </a:r>
            <a:r>
              <a:rPr lang="en-US" altLang="ko-KR" dirty="0"/>
              <a:t>/</a:t>
            </a:r>
            <a:r>
              <a:rPr lang="ko-KR" altLang="en-US" dirty="0"/>
              <a:t>프로젝트</a:t>
            </a:r>
            <a:r>
              <a:rPr lang="en-US" altLang="ko-KR" dirty="0"/>
              <a:t>(</a:t>
            </a:r>
            <a:r>
              <a:rPr lang="ko-KR" altLang="en-US" dirty="0"/>
              <a:t>진행</a:t>
            </a:r>
            <a:r>
              <a:rPr lang="en-US" altLang="ko-KR" dirty="0"/>
              <a:t>)</a:t>
            </a:r>
            <a:r>
              <a:rPr lang="ko-KR" altLang="en-US" dirty="0"/>
              <a:t> 계획</a:t>
            </a:r>
            <a:r>
              <a:rPr lang="en-US" altLang="ko-KR" dirty="0"/>
              <a:t>/</a:t>
            </a:r>
            <a:r>
              <a:rPr lang="ko-KR" altLang="en-US" dirty="0"/>
              <a:t>역할분담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48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94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7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15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56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45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99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8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2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2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79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972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0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70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7827C-7874-4931-8A6A-C49DB4EDF6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13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FC51-AD80-42B9-9377-4DEBEABE8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71ADE8-34E8-4230-8B53-1EA04B1D9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E7319-AB84-436B-A81F-CA6A1B37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1341B-FEA9-4E50-A9AE-65FBE83A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5F2C8-692F-425E-9FF0-E762E996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17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83B1C-90BC-4D61-98AD-C995038D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00D0AD-09DE-4892-B699-1F4480A55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285A1-F00B-480E-B3C4-D0B955AF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A5B67-CD02-4939-9B7D-074D5C80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D1E84-A999-44C9-AA94-279D15B0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2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710EBC-0B1F-4E99-9000-4D8B2C37B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FEA1DA-A6AF-48F0-918A-C3A875DF0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3CF73-0EE0-46CE-A9E4-A878BE58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1CCE21-2019-4A7D-BB72-06B545F5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67FAE3-83CA-4A06-A1C1-A7617F40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D225-3F8D-4451-987F-511E7D38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85607-3E49-4097-92A9-CCCC821B7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6DF4-6CEE-4782-9597-AB76DB4F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9CDF9-9EFF-438D-B8BA-AF5CE91F2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80B494-4AB3-414F-A04A-32BBCE30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9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395F9-A952-410B-8184-2C304994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EFD277-01CE-4E6A-A32C-3805F6D60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A8E4D-D1EB-4FF1-86F0-BF8031A5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1BB54-B879-465A-818C-39AFA8090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8C23E-96F6-4781-B830-5345AE66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1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2C3A8-2825-4E77-9C7E-4DEDAD29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62A1A-1261-4DF4-B2E2-45575724E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1F4C7F-2B93-446D-95B0-F546EC132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5F54F-7A6F-49DA-81C7-774598CA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E4CA9E-490C-4701-940E-B7A0B362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20D1C4-40D1-42F1-907E-4F5EFD7C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3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A50DC-DBF9-4E62-A7A3-F0E90169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77521B-78AD-4F04-B0BF-A39CF0E2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10CC6-A2A7-4951-9543-06831342F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DC95D7-0725-4812-A3D9-0E2B8AF9F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490B68-259D-499A-97AD-6DB194879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E874D7-D5C2-4BA3-B41B-91AD513B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22A126-384B-48B9-9755-42C95667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6BFE10-A552-45AE-83B1-A3BAE7B9E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80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8B5DD-E96A-4D33-AE9A-3BB6E003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AD8783-F686-4D08-93ED-BD3BB8AD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CD75B5-E229-4FAD-B74A-4CCB7450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88E960-810D-4B74-86B0-74F82A59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7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AFA764-47B3-4D87-93E0-1F48B36E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DC7231-9C9E-4B8B-ACFE-8BD01401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50E560-7E98-405F-8BDA-542F5BB4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2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A36E4-B0F5-4238-9775-FA9BD994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B71ED-B2BD-4FFB-B058-A8405AE6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95FCE4-F9ED-4FD0-BF82-6E2E8B345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E16935-3914-439E-9E54-44610263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41E49-FA6F-46F6-B848-2A418292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34615B-FDDF-4203-9D09-E5BE55F7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14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FC7C5-AFA2-4045-BE21-4E9D1331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7DBBB4-A5F0-4CD7-ADBA-C5DC42860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C639CB-EAEC-4B82-BF9B-8D028B03A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24EF37-C1B5-467C-BD9D-A240035D8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BB797E-479B-404E-8232-9C9C7C75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A1D5B-BCEC-4A2D-831B-8B6B099F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3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46D4EF-4E96-4D6B-A35A-0570125F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D28913-B3BD-4F24-83CD-C4DD588AC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E3A6E-C14E-40F8-BC3E-88FA55092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781B1-D5F4-45A8-9F0B-5447E9D98E1B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8E7888-C7A5-4422-8578-1686676AD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75AC6-94B6-454B-9375-A27D4DC9B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1EAC0-F8E3-4CD3-A862-8C0279DC4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4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NULL" TargetMode="Externa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microsoft.com/office/2007/relationships/media" Target="../media/media2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8.png"/><Relationship Id="rId5" Type="http://schemas.microsoft.com/office/2007/relationships/media" Target="../media/media5.mp4"/><Relationship Id="rId10" Type="http://schemas.openxmlformats.org/officeDocument/2006/relationships/image" Target="../media/image7.png"/><Relationship Id="rId4" Type="http://schemas.openxmlformats.org/officeDocument/2006/relationships/video" Target="../media/media4.mp4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DEB7B57-F78C-4623-8F76-5B5DD20F0C3B}"/>
              </a:ext>
            </a:extLst>
          </p:cNvPr>
          <p:cNvSpPr/>
          <p:nvPr/>
        </p:nvSpPr>
        <p:spPr>
          <a:xfrm>
            <a:off x="3054701" y="0"/>
            <a:ext cx="6096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A8D0-16E2-47A8-BCE2-2CB77EBEB5E8}"/>
              </a:ext>
            </a:extLst>
          </p:cNvPr>
          <p:cNvSpPr txBox="1"/>
          <p:nvPr/>
        </p:nvSpPr>
        <p:spPr>
          <a:xfrm>
            <a:off x="3749300" y="439616"/>
            <a:ext cx="35573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B0F0"/>
                </a:solidFill>
              </a:rPr>
              <a:t>E</a:t>
            </a:r>
            <a:r>
              <a:rPr lang="en-US" altLang="ko-KR" sz="5400" dirty="0">
                <a:solidFill>
                  <a:schemeClr val="bg1"/>
                </a:solidFill>
              </a:rPr>
              <a:t>mbedded</a:t>
            </a:r>
          </a:p>
          <a:p>
            <a:r>
              <a:rPr lang="en-US" altLang="ko-KR" sz="5400" dirty="0">
                <a:solidFill>
                  <a:srgbClr val="00B0F0"/>
                </a:solidFill>
              </a:rPr>
              <a:t>S</a:t>
            </a:r>
            <a:r>
              <a:rPr lang="en-US" altLang="ko-KR" sz="5400" dirty="0">
                <a:solidFill>
                  <a:schemeClr val="bg1"/>
                </a:solidFill>
              </a:rPr>
              <a:t>ystem</a:t>
            </a:r>
          </a:p>
          <a:p>
            <a:r>
              <a:rPr lang="en-US" altLang="ko-KR" sz="5400" dirty="0">
                <a:solidFill>
                  <a:srgbClr val="00B0F0"/>
                </a:solidFill>
              </a:rPr>
              <a:t>P</a:t>
            </a:r>
            <a:r>
              <a:rPr lang="en-US" altLang="ko-KR" sz="5400" dirty="0">
                <a:solidFill>
                  <a:schemeClr val="bg1"/>
                </a:solidFill>
              </a:rPr>
              <a:t>roject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495F8-ACDD-4A8B-949D-655D1A8D592D}"/>
              </a:ext>
            </a:extLst>
          </p:cNvPr>
          <p:cNvSpPr txBox="1"/>
          <p:nvPr/>
        </p:nvSpPr>
        <p:spPr>
          <a:xfrm>
            <a:off x="3749300" y="3261975"/>
            <a:ext cx="3838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B0F0"/>
                </a:solidFill>
              </a:rPr>
              <a:t>Flight gear &amp; Embedded Board</a:t>
            </a:r>
            <a:endParaRPr lang="ko-KR" altLang="en-US" sz="2000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71CF59-D0C7-40F1-A13B-8021AB69A27E}"/>
              </a:ext>
            </a:extLst>
          </p:cNvPr>
          <p:cNvSpPr txBox="1"/>
          <p:nvPr/>
        </p:nvSpPr>
        <p:spPr>
          <a:xfrm>
            <a:off x="3229897" y="6049052"/>
            <a:ext cx="592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201315252 Kim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Ji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Won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/ 201311244 </a:t>
            </a:r>
            <a:r>
              <a:rPr lang="en-US" altLang="ko-KR" dirty="0" err="1">
                <a:solidFill>
                  <a:schemeClr val="bg1"/>
                </a:solidFill>
              </a:rPr>
              <a:t>Jeong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Sang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Yoon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18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15761" y="-1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81319EE-04DA-41C8-A820-C6B79D0AA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220973"/>
              </p:ext>
            </p:extLst>
          </p:nvPr>
        </p:nvGraphicFramePr>
        <p:xfrm>
          <a:off x="467361" y="506590"/>
          <a:ext cx="11257279" cy="4861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3414205912"/>
                    </a:ext>
                  </a:extLst>
                </a:gridCol>
                <a:gridCol w="1315927">
                  <a:extLst>
                    <a:ext uri="{9D8B030D-6E8A-4147-A177-3AD203B41FA5}">
                      <a16:colId xmlns:a16="http://schemas.microsoft.com/office/drawing/2014/main" val="55686622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218347238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2970530988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2111276360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3283537751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3066300472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4267017695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1635293092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3025991129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4275732834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583699482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1737757082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237438334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3774339964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2907311369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3753166830"/>
                    </a:ext>
                  </a:extLst>
                </a:gridCol>
                <a:gridCol w="562597">
                  <a:extLst>
                    <a:ext uri="{9D8B030D-6E8A-4147-A177-3AD203B41FA5}">
                      <a16:colId xmlns:a16="http://schemas.microsoft.com/office/drawing/2014/main" val="530758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Device</a:t>
                      </a:r>
                      <a:endParaRPr lang="ko-KR" altLang="en-US" dirty="0"/>
                    </a:p>
                  </a:txBody>
                  <a:tcPr anchor="ctr"/>
                </a:tc>
                <a:tc gridSpan="1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9230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근접센서</a:t>
                      </a:r>
                    </a:p>
                  </a:txBody>
                  <a:tcPr anchor="ctr"/>
                </a:tc>
                <a:tc gridSpan="16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근접 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aileron &amp; elevator 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으로 초기화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78206"/>
                  </a:ext>
                </a:extLst>
              </a:tr>
              <a:tr h="3141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위치센서</a:t>
                      </a:r>
                    </a:p>
                  </a:txBody>
                  <a:tcPr anchor="ctr"/>
                </a:tc>
                <a:tc gridSpan="16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보드 기울기에 따라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aileron / elevator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조정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14415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Keypad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971910"/>
                  </a:ext>
                </a:extLst>
              </a:tr>
              <a:tr h="555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break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20" dirty="0">
                          <a:solidFill>
                            <a:schemeClr val="tx1"/>
                          </a:solidFill>
                        </a:rPr>
                        <a:t>elevator-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20" dirty="0">
                          <a:solidFill>
                            <a:schemeClr val="tx1"/>
                          </a:solidFill>
                        </a:rPr>
                        <a:t>elevator+</a:t>
                      </a:r>
                      <a:endParaRPr lang="ko-KR" altLang="en-US" sz="82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  <a:p>
                      <a:pPr algn="ctr" latinLnBrk="1"/>
                      <a:r>
                        <a:rPr lang="en-US" altLang="ko-KR" sz="850" dirty="0">
                          <a:solidFill>
                            <a:schemeClr val="tx1"/>
                          </a:solidFill>
                        </a:rPr>
                        <a:t>Throttle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solidFill>
                            <a:schemeClr val="tx1"/>
                          </a:solidFill>
                        </a:rPr>
                        <a:t>right</a:t>
                      </a:r>
                    </a:p>
                    <a:p>
                      <a:pPr algn="ctr" latinLnBrk="1"/>
                      <a:r>
                        <a:rPr lang="en-US" altLang="ko-KR" sz="850" dirty="0">
                          <a:solidFill>
                            <a:schemeClr val="tx1"/>
                          </a:solidFill>
                        </a:rPr>
                        <a:t>Throttle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aileron-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aileron+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Rudder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-0.2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Rudder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-0.1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Rudder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+0.1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Rudder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+0.2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목적지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목적지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Auto start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772268"/>
                  </a:ext>
                </a:extLst>
              </a:tr>
              <a:tr h="18542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</a:t>
                      </a:r>
                      <a:endParaRPr lang="ko-KR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Text LCD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윗줄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아랫줄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064813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목적지 경도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위도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현재 경도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위도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07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16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비행기의 속도 표시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빠를 수록 켜지는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led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개수 늘어남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26609"/>
                  </a:ext>
                </a:extLst>
              </a:tr>
              <a:tr h="4508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7-segment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16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목표지점까지 남은 거리 표시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593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Full Color Led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16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연료 잔량에 따라 불빛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연료가 적을 수록 빨간 불빛이 늘어남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9492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Piezo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16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고도 값에 따라 음 출력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높은 음일 수록 높은 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일정 고도 이상 도달 시 음 출력 종료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79757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E0AB495-D6B2-4E84-A504-27D5140E4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906228"/>
              </p:ext>
            </p:extLst>
          </p:nvPr>
        </p:nvGraphicFramePr>
        <p:xfrm>
          <a:off x="473025" y="5505804"/>
          <a:ext cx="1125161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344">
                  <a:extLst>
                    <a:ext uri="{9D8B030D-6E8A-4147-A177-3AD203B41FA5}">
                      <a16:colId xmlns:a16="http://schemas.microsoft.com/office/drawing/2014/main" val="1357556020"/>
                    </a:ext>
                  </a:extLst>
                </a:gridCol>
                <a:gridCol w="8946269">
                  <a:extLst>
                    <a:ext uri="{9D8B030D-6E8A-4147-A177-3AD203B41FA5}">
                      <a16:colId xmlns:a16="http://schemas.microsoft.com/office/drawing/2014/main" val="2891772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61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auto start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초기 상태에서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auto start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설정 시 일정 고도까지 자동 이륙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210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자율 주행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일정 고도에서 주행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센서값에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따른 비행기 움직임 무시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90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5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679450" y="0"/>
            <a:ext cx="108331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5FDA1-9E95-4D27-8C95-41DFE594BDAF}"/>
              </a:ext>
            </a:extLst>
          </p:cNvPr>
          <p:cNvSpPr txBox="1"/>
          <p:nvPr/>
        </p:nvSpPr>
        <p:spPr>
          <a:xfrm>
            <a:off x="981873" y="2234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구현영상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3A165-7C0E-4310-970F-2BD8BA9BB575}"/>
              </a:ext>
            </a:extLst>
          </p:cNvPr>
          <p:cNvSpPr txBox="1"/>
          <p:nvPr/>
        </p:nvSpPr>
        <p:spPr>
          <a:xfrm>
            <a:off x="3821560" y="448344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기본 구현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3" name="모든기능">
            <a:hlinkClick r:id="" action="ppaction://media"/>
            <a:extLst>
              <a:ext uri="{FF2B5EF4-FFF2-40B4-BE49-F238E27FC236}">
                <a16:creationId xmlns:a16="http://schemas.microsoft.com/office/drawing/2014/main" id="{84C28ADB-2162-41EF-82CF-91C97C3EA1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6658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6400" y="1185173"/>
            <a:ext cx="3406154" cy="540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F88046-66D4-4ABA-B907-5645973815F8}"/>
              </a:ext>
            </a:extLst>
          </p:cNvPr>
          <p:cNvSpPr txBox="1"/>
          <p:nvPr/>
        </p:nvSpPr>
        <p:spPr>
          <a:xfrm>
            <a:off x="6492710" y="1648782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View Change (KEY PAD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1070F-3CBE-4EE8-AF01-A92E73F7E451}"/>
              </a:ext>
            </a:extLst>
          </p:cNvPr>
          <p:cNvSpPr txBox="1"/>
          <p:nvPr/>
        </p:nvSpPr>
        <p:spPr>
          <a:xfrm>
            <a:off x="6492710" y="2622685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Throttle L,R (KEY PAD 5, 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991BA-9877-4E7B-BFF9-B823548DC52B}"/>
              </a:ext>
            </a:extLst>
          </p:cNvPr>
          <p:cNvSpPr txBox="1"/>
          <p:nvPr/>
        </p:nvSpPr>
        <p:spPr>
          <a:xfrm>
            <a:off x="6492710" y="3596588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Break (KEY PAD 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3F80F-578A-4865-949A-7D08651B342E}"/>
              </a:ext>
            </a:extLst>
          </p:cNvPr>
          <p:cNvSpPr txBox="1"/>
          <p:nvPr/>
        </p:nvSpPr>
        <p:spPr>
          <a:xfrm>
            <a:off x="6492710" y="4570491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Elevator (KEY PAD 3, 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8767BC-802F-4217-8D1D-71FF337D7382}"/>
              </a:ext>
            </a:extLst>
          </p:cNvPr>
          <p:cNvSpPr txBox="1"/>
          <p:nvPr/>
        </p:nvSpPr>
        <p:spPr>
          <a:xfrm>
            <a:off x="6492710" y="5544395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Speed (LED)</a:t>
            </a:r>
          </a:p>
        </p:txBody>
      </p:sp>
    </p:spTree>
    <p:extLst>
      <p:ext uri="{BB962C8B-B14F-4D97-AF65-F5344CB8AC3E}">
        <p14:creationId xmlns:p14="http://schemas.microsoft.com/office/powerpoint/2010/main" val="183779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 dir="in"/>
      </p:transition>
    </mc:Choice>
    <mc:Fallback xmlns="">
      <p:transition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679450" y="0"/>
            <a:ext cx="108331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5FDA1-9E95-4D27-8C95-41DFE594BDAF}"/>
              </a:ext>
            </a:extLst>
          </p:cNvPr>
          <p:cNvSpPr txBox="1"/>
          <p:nvPr/>
        </p:nvSpPr>
        <p:spPr>
          <a:xfrm>
            <a:off x="981873" y="2234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구현영상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3A165-7C0E-4310-970F-2BD8BA9BB575}"/>
              </a:ext>
            </a:extLst>
          </p:cNvPr>
          <p:cNvSpPr txBox="1"/>
          <p:nvPr/>
        </p:nvSpPr>
        <p:spPr>
          <a:xfrm>
            <a:off x="3821560" y="448344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기본 구현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13" name="모든기능">
            <a:hlinkClick r:id="" action="ppaction://media"/>
            <a:extLst>
              <a:ext uri="{FF2B5EF4-FFF2-40B4-BE49-F238E27FC236}">
                <a16:creationId xmlns:a16="http://schemas.microsoft.com/office/drawing/2014/main" id="{D814CFF8-378B-4EF2-B0DF-3653E7615FC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4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6738" y="1185173"/>
            <a:ext cx="3406154" cy="540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43F393-85E0-4419-AF94-CC3D0F7EDDE1}"/>
              </a:ext>
            </a:extLst>
          </p:cNvPr>
          <p:cNvSpPr txBox="1"/>
          <p:nvPr/>
        </p:nvSpPr>
        <p:spPr>
          <a:xfrm>
            <a:off x="6492710" y="1355735"/>
            <a:ext cx="4086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Altitude (PIEZO)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B5C583-D9BD-477B-A750-9BB3F498913E}"/>
              </a:ext>
            </a:extLst>
          </p:cNvPr>
          <p:cNvSpPr txBox="1"/>
          <p:nvPr/>
        </p:nvSpPr>
        <p:spPr>
          <a:xfrm>
            <a:off x="6492710" y="2630627"/>
            <a:ext cx="4086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Destination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Set1 100,100</a:t>
            </a:r>
            <a:br>
              <a:rPr lang="en-US" altLang="ko-KR" sz="2800" spc="-100" dirty="0">
                <a:solidFill>
                  <a:schemeClr val="bg1"/>
                </a:solidFill>
                <a:latin typeface="+mj-ea"/>
              </a:rPr>
            </a:b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(KEYPAD &amp; TEXT LCD)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6BF6E-DB2F-49F5-A308-FCA540C17EDA}"/>
              </a:ext>
            </a:extLst>
          </p:cNvPr>
          <p:cNvSpPr txBox="1"/>
          <p:nvPr/>
        </p:nvSpPr>
        <p:spPr>
          <a:xfrm>
            <a:off x="6492710" y="3698960"/>
            <a:ext cx="4086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Destination Set2 200,200</a:t>
            </a:r>
            <a:br>
              <a:rPr lang="en-US" altLang="ko-KR" sz="2800" spc="-100" dirty="0">
                <a:solidFill>
                  <a:schemeClr val="bg1"/>
                </a:solidFill>
                <a:latin typeface="+mj-ea"/>
              </a:rPr>
            </a:b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(KEYPAD &amp; TEXT LCD)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79D2CB-B133-47F7-BE85-1E3ABB765798}"/>
              </a:ext>
            </a:extLst>
          </p:cNvPr>
          <p:cNvSpPr txBox="1"/>
          <p:nvPr/>
        </p:nvSpPr>
        <p:spPr>
          <a:xfrm>
            <a:off x="6492710" y="4767293"/>
            <a:ext cx="4086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Remain destination</a:t>
            </a:r>
            <a:br>
              <a:rPr lang="en-US" altLang="ko-KR" sz="2800" spc="-100" dirty="0">
                <a:solidFill>
                  <a:schemeClr val="bg1"/>
                </a:solidFill>
                <a:latin typeface="+mj-ea"/>
              </a:rPr>
            </a:b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(7-SEGMENT)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ED5686-CF29-45DE-9B02-B96E4367C0A4}"/>
              </a:ext>
            </a:extLst>
          </p:cNvPr>
          <p:cNvSpPr txBox="1"/>
          <p:nvPr/>
        </p:nvSpPr>
        <p:spPr>
          <a:xfrm>
            <a:off x="6492710" y="1993181"/>
            <a:ext cx="4086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Aileron (KEY PAD 7, 8)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A849A-02A5-454E-88A4-FE599495E3B0}"/>
              </a:ext>
            </a:extLst>
          </p:cNvPr>
          <p:cNvSpPr txBox="1"/>
          <p:nvPr/>
        </p:nvSpPr>
        <p:spPr>
          <a:xfrm>
            <a:off x="6492710" y="5835628"/>
            <a:ext cx="4086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Fuel (Full color led)</a:t>
            </a:r>
          </a:p>
        </p:txBody>
      </p:sp>
    </p:spTree>
    <p:extLst>
      <p:ext uri="{BB962C8B-B14F-4D97-AF65-F5344CB8AC3E}">
        <p14:creationId xmlns:p14="http://schemas.microsoft.com/office/powerpoint/2010/main" val="136330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8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679450" y="0"/>
            <a:ext cx="108331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5FDA1-9E95-4D27-8C95-41DFE594BDAF}"/>
              </a:ext>
            </a:extLst>
          </p:cNvPr>
          <p:cNvSpPr txBox="1"/>
          <p:nvPr/>
        </p:nvSpPr>
        <p:spPr>
          <a:xfrm>
            <a:off x="981873" y="2234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구현영상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3A165-7C0E-4310-970F-2BD8BA9BB575}"/>
              </a:ext>
            </a:extLst>
          </p:cNvPr>
          <p:cNvSpPr txBox="1"/>
          <p:nvPr/>
        </p:nvSpPr>
        <p:spPr>
          <a:xfrm>
            <a:off x="3821560" y="448344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기본 구현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F393-85E0-4419-AF94-CC3D0F7EDDE1}"/>
              </a:ext>
            </a:extLst>
          </p:cNvPr>
          <p:cNvSpPr txBox="1"/>
          <p:nvPr/>
        </p:nvSpPr>
        <p:spPr>
          <a:xfrm>
            <a:off x="6492710" y="3108582"/>
            <a:ext cx="5146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Throttle-&gt;Break-&gt;Rudder 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조정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(Key pad 9 ~ 12)</a:t>
            </a:r>
          </a:p>
        </p:txBody>
      </p:sp>
      <p:pic>
        <p:nvPicPr>
          <p:cNvPr id="12" name="러더옆으로!!">
            <a:hlinkClick r:id="" action="ppaction://media"/>
            <a:extLst>
              <a:ext uri="{FF2B5EF4-FFF2-40B4-BE49-F238E27FC236}">
                <a16:creationId xmlns:a16="http://schemas.microsoft.com/office/drawing/2014/main" id="{E10E9D05-3DB4-4F6D-BECC-B3546C808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6400" y="1184400"/>
            <a:ext cx="3406154" cy="540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84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679450" y="0"/>
            <a:ext cx="108331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5FDA1-9E95-4D27-8C95-41DFE594BDAF}"/>
              </a:ext>
            </a:extLst>
          </p:cNvPr>
          <p:cNvSpPr txBox="1"/>
          <p:nvPr/>
        </p:nvSpPr>
        <p:spPr>
          <a:xfrm>
            <a:off x="981873" y="2234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구현영상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3A165-7C0E-4310-970F-2BD8BA9BB575}"/>
              </a:ext>
            </a:extLst>
          </p:cNvPr>
          <p:cNvSpPr txBox="1"/>
          <p:nvPr/>
        </p:nvSpPr>
        <p:spPr>
          <a:xfrm>
            <a:off x="3821560" y="448344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고급 구현 </a:t>
            </a: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1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– auto start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2ABE4-37E4-4F51-9565-13DD07DF016A}"/>
              </a:ext>
            </a:extLst>
          </p:cNvPr>
          <p:cNvSpPr txBox="1"/>
          <p:nvPr/>
        </p:nvSpPr>
        <p:spPr>
          <a:xfrm>
            <a:off x="6492710" y="1767897"/>
            <a:ext cx="62169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1. 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자동 이륙 버튼 클릭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pPr marL="514350" indent="-514350">
              <a:buAutoNum type="arabicPeriod"/>
            </a:pP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2. Left/Right Throttle ON</a:t>
            </a:r>
          </a:p>
          <a:p>
            <a:pPr marL="514350" indent="-514350">
              <a:buAutoNum type="arabicPeriod"/>
            </a:pP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3. Break OFF</a:t>
            </a:r>
          </a:p>
          <a:p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4. Elevator Value Control</a:t>
            </a:r>
          </a:p>
          <a:p>
            <a:pPr marL="514350" indent="-514350">
              <a:buAutoNum type="arabicPeriod"/>
            </a:pP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5. 5000pt -&gt; Elevator Initialize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29DF9C-8A5B-42A1-9EAB-70DCA4BFF59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631"/>
          <a:stretch/>
        </p:blipFill>
        <p:spPr>
          <a:xfrm>
            <a:off x="1886400" y="1184400"/>
            <a:ext cx="3456000" cy="54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EDEDE-6BD3-4D70-960F-03069B873B9D}"/>
              </a:ext>
            </a:extLst>
          </p:cNvPr>
          <p:cNvSpPr txBox="1"/>
          <p:nvPr/>
        </p:nvSpPr>
        <p:spPr>
          <a:xfrm>
            <a:off x="6502507" y="1767897"/>
            <a:ext cx="62169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1. 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자동 이륙 버튼 클릭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pPr marL="514350" indent="-514350">
              <a:buAutoNum type="arabicPeriod"/>
            </a:pP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2. Left/Right Throttle ON</a:t>
            </a:r>
          </a:p>
          <a:p>
            <a:pPr marL="514350" indent="-514350">
              <a:buAutoNum type="arabicPeriod"/>
            </a:pP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3. Break OFF</a:t>
            </a:r>
          </a:p>
          <a:p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4. Elevator Value Control</a:t>
            </a:r>
          </a:p>
          <a:p>
            <a:pPr marL="514350" indent="-514350">
              <a:buAutoNum type="arabicPeriod"/>
            </a:pP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5. 5000pt -&gt; Elevator Initialize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5B71-996B-4C51-A2AA-99E2C9E8145C}"/>
              </a:ext>
            </a:extLst>
          </p:cNvPr>
          <p:cNvSpPr txBox="1"/>
          <p:nvPr/>
        </p:nvSpPr>
        <p:spPr>
          <a:xfrm>
            <a:off x="2496146" y="1419908"/>
            <a:ext cx="265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autostart.mp4</a:t>
            </a:r>
          </a:p>
        </p:txBody>
      </p:sp>
    </p:spTree>
    <p:extLst>
      <p:ext uri="{BB962C8B-B14F-4D97-AF65-F5344CB8AC3E}">
        <p14:creationId xmlns:p14="http://schemas.microsoft.com/office/powerpoint/2010/main" val="413173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5FDA1-9E95-4D27-8C95-41DFE594BDAF}"/>
              </a:ext>
            </a:extLst>
          </p:cNvPr>
          <p:cNvSpPr txBox="1"/>
          <p:nvPr/>
        </p:nvSpPr>
        <p:spPr>
          <a:xfrm>
            <a:off x="257973" y="2234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구현영상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3A165-7C0E-4310-970F-2BD8BA9BB575}"/>
              </a:ext>
            </a:extLst>
          </p:cNvPr>
          <p:cNvSpPr txBox="1"/>
          <p:nvPr/>
        </p:nvSpPr>
        <p:spPr>
          <a:xfrm>
            <a:off x="3097660" y="448344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고급 구현 </a:t>
            </a: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2 -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 자동 주행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자율주행고꾸라짐">
            <a:hlinkClick r:id="" action="ppaction://media"/>
            <a:extLst>
              <a:ext uri="{FF2B5EF4-FFF2-40B4-BE49-F238E27FC236}">
                <a16:creationId xmlns:a16="http://schemas.microsoft.com/office/drawing/2014/main" id="{BD947990-6BE7-4600-9782-8D6F1E763F9E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8639" y="1119799"/>
            <a:ext cx="2952000" cy="5022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7617B3-0CB5-4734-A3EC-1F405763C8C1}"/>
              </a:ext>
            </a:extLst>
          </p:cNvPr>
          <p:cNvSpPr txBox="1"/>
          <p:nvPr/>
        </p:nvSpPr>
        <p:spPr>
          <a:xfrm>
            <a:off x="-178056" y="6205865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    고도에 따라 상승</a:t>
            </a: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하강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17919-072D-4E46-BB3C-8958A927FC57}"/>
              </a:ext>
            </a:extLst>
          </p:cNvPr>
          <p:cNvSpPr txBox="1"/>
          <p:nvPr/>
        </p:nvSpPr>
        <p:spPr>
          <a:xfrm>
            <a:off x="3935189" y="6205865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 err="1">
                <a:solidFill>
                  <a:schemeClr val="bg1"/>
                </a:solidFill>
                <a:latin typeface="+mj-ea"/>
              </a:rPr>
              <a:t>급하강시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 비행기 파손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E67D4A-78FA-4F04-8BD5-F8C617A0947A}"/>
              </a:ext>
            </a:extLst>
          </p:cNvPr>
          <p:cNvSpPr txBox="1"/>
          <p:nvPr/>
        </p:nvSpPr>
        <p:spPr>
          <a:xfrm>
            <a:off x="7541051" y="1714967"/>
            <a:ext cx="45016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자동 조정 버튼 클릭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pPr marL="514350" indent="-514350">
              <a:buAutoNum type="arabicPeriod"/>
            </a:pP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Aileron Over</a:t>
            </a: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-&gt; Aileron Initialization</a:t>
            </a:r>
          </a:p>
          <a:p>
            <a:pPr marL="514350" indent="-514350">
              <a:buAutoNum type="arabicPeriod"/>
            </a:pP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Altitude 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일정 범위 벗어남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-&gt; elevator 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조정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5B5F7-7900-414C-A4B9-7FBA7B8512CE}"/>
              </a:ext>
            </a:extLst>
          </p:cNvPr>
          <p:cNvSpPr txBox="1"/>
          <p:nvPr/>
        </p:nvSpPr>
        <p:spPr>
          <a:xfrm>
            <a:off x="7541051" y="5317535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하강 시 파손하는 경우 발생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578DA3-988C-43EF-9F61-E51C8E2586C1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716" t="327" r="1498" b="2209"/>
          <a:stretch/>
        </p:blipFill>
        <p:spPr>
          <a:xfrm>
            <a:off x="615600" y="1119800"/>
            <a:ext cx="2952000" cy="502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0DE01A-71FD-4506-9D7E-40FBAA9E8F33}"/>
              </a:ext>
            </a:extLst>
          </p:cNvPr>
          <p:cNvSpPr txBox="1"/>
          <p:nvPr/>
        </p:nvSpPr>
        <p:spPr>
          <a:xfrm>
            <a:off x="1379080" y="1804950"/>
            <a:ext cx="1525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100" dirty="0">
                <a:solidFill>
                  <a:schemeClr val="bg1"/>
                </a:solidFill>
                <a:latin typeface="+mj-ea"/>
              </a:rPr>
              <a:t>autofly.mp4</a:t>
            </a:r>
          </a:p>
        </p:txBody>
      </p:sp>
    </p:spTree>
    <p:extLst>
      <p:ext uri="{BB962C8B-B14F-4D97-AF65-F5344CB8AC3E}">
        <p14:creationId xmlns:p14="http://schemas.microsoft.com/office/powerpoint/2010/main" val="148939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3054719" y="0"/>
            <a:ext cx="6096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A8D0-16E2-47A8-BCE2-2CB77EBEB5E8}"/>
              </a:ext>
            </a:extLst>
          </p:cNvPr>
          <p:cNvSpPr txBox="1"/>
          <p:nvPr/>
        </p:nvSpPr>
        <p:spPr>
          <a:xfrm>
            <a:off x="3804350" y="2967335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00B0F0"/>
                </a:solidFill>
              </a:rPr>
              <a:t>프로그램 구조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383115"/>
      </p:ext>
    </p:extLst>
  </p:cSld>
  <p:clrMapOvr>
    <a:masterClrMapping/>
  </p:clrMapOvr>
  <p:transition>
    <p:split orient="vert"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293056-95A0-44B7-8079-639175FC6D08}"/>
              </a:ext>
            </a:extLst>
          </p:cNvPr>
          <p:cNvSpPr/>
          <p:nvPr/>
        </p:nvSpPr>
        <p:spPr>
          <a:xfrm>
            <a:off x="1211425" y="1144025"/>
            <a:ext cx="9769151" cy="5424725"/>
          </a:xfrm>
          <a:prstGeom prst="rect">
            <a:avLst/>
          </a:prstGeom>
          <a:solidFill>
            <a:srgbClr val="677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A8D0-16E2-47A8-BCE2-2CB77EBEB5E8}"/>
              </a:ext>
            </a:extLst>
          </p:cNvPr>
          <p:cNvSpPr txBox="1"/>
          <p:nvPr/>
        </p:nvSpPr>
        <p:spPr>
          <a:xfrm>
            <a:off x="257972" y="223485"/>
            <a:ext cx="5657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프로그램 구조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74AC0-5B95-4FBE-A717-11ADD2847BE9}"/>
              </a:ext>
            </a:extLst>
          </p:cNvPr>
          <p:cNvSpPr txBox="1"/>
          <p:nvPr/>
        </p:nvSpPr>
        <p:spPr>
          <a:xfrm>
            <a:off x="4438780" y="448344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 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구조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D99F0-E1B0-474E-AD22-BBD9AD995BEF}"/>
              </a:ext>
            </a:extLst>
          </p:cNvPr>
          <p:cNvSpPr txBox="1"/>
          <p:nvPr/>
        </p:nvSpPr>
        <p:spPr>
          <a:xfrm>
            <a:off x="4467274" y="1144773"/>
            <a:ext cx="326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main thread : Client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B45448-1C6C-422A-AB85-96D04460F60F}"/>
              </a:ext>
            </a:extLst>
          </p:cNvPr>
          <p:cNvSpPr txBox="1"/>
          <p:nvPr/>
        </p:nvSpPr>
        <p:spPr>
          <a:xfrm>
            <a:off x="8226487" y="5525488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Full color led</a:t>
            </a: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1C9B5-050F-4E92-9AC8-A3DAF36186E0}"/>
              </a:ext>
            </a:extLst>
          </p:cNvPr>
          <p:cNvSpPr txBox="1"/>
          <p:nvPr/>
        </p:nvSpPr>
        <p:spPr>
          <a:xfrm>
            <a:off x="4929563" y="3186935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Server</a:t>
            </a: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8FFB9E-FFAD-4515-AB0D-16A528E1AD2F}"/>
              </a:ext>
            </a:extLst>
          </p:cNvPr>
          <p:cNvSpPr txBox="1"/>
          <p:nvPr/>
        </p:nvSpPr>
        <p:spPr>
          <a:xfrm>
            <a:off x="1667708" y="2096241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Sensor</a:t>
            </a: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FD93AB-10A6-4643-90EC-B6E8501F5DF5}"/>
              </a:ext>
            </a:extLst>
          </p:cNvPr>
          <p:cNvSpPr txBox="1"/>
          <p:nvPr/>
        </p:nvSpPr>
        <p:spPr>
          <a:xfrm>
            <a:off x="1667708" y="3119354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Keypad</a:t>
            </a: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10B653-D2B4-47E8-828D-0D72E8D482F9}"/>
              </a:ext>
            </a:extLst>
          </p:cNvPr>
          <p:cNvSpPr txBox="1"/>
          <p:nvPr/>
        </p:nvSpPr>
        <p:spPr>
          <a:xfrm>
            <a:off x="8226487" y="4482718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Piezo</a:t>
            </a: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76FC46-4F1B-4963-B7C9-D10D7F9950B8}"/>
              </a:ext>
            </a:extLst>
          </p:cNvPr>
          <p:cNvSpPr txBox="1"/>
          <p:nvPr/>
        </p:nvSpPr>
        <p:spPr>
          <a:xfrm>
            <a:off x="8226487" y="1354408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 err="1">
                <a:solidFill>
                  <a:schemeClr val="bg1"/>
                </a:solidFill>
                <a:latin typeface="+mj-ea"/>
              </a:rPr>
              <a:t>Textlcd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D9F90F-2061-41B2-B9B6-C7E694965330}"/>
              </a:ext>
            </a:extLst>
          </p:cNvPr>
          <p:cNvSpPr txBox="1"/>
          <p:nvPr/>
        </p:nvSpPr>
        <p:spPr>
          <a:xfrm>
            <a:off x="8226487" y="3439948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7segment</a:t>
            </a: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81C7-92AC-40C2-883F-2744BB05D788}"/>
              </a:ext>
            </a:extLst>
          </p:cNvPr>
          <p:cNvSpPr txBox="1"/>
          <p:nvPr/>
        </p:nvSpPr>
        <p:spPr>
          <a:xfrm>
            <a:off x="8226487" y="2397178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Led</a:t>
            </a: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F04C30-814D-4584-8F7C-1A217637E722}"/>
              </a:ext>
            </a:extLst>
          </p:cNvPr>
          <p:cNvSpPr txBox="1"/>
          <p:nvPr/>
        </p:nvSpPr>
        <p:spPr>
          <a:xfrm>
            <a:off x="1663847" y="5165581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Auto mode</a:t>
            </a: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0C4F07-C545-4191-BBED-D041A6A93D51}"/>
              </a:ext>
            </a:extLst>
          </p:cNvPr>
          <p:cNvSpPr txBox="1"/>
          <p:nvPr/>
        </p:nvSpPr>
        <p:spPr>
          <a:xfrm>
            <a:off x="1663847" y="4142467"/>
            <a:ext cx="2370198" cy="954107"/>
          </a:xfrm>
          <a:prstGeom prst="rect">
            <a:avLst/>
          </a:prstGeom>
          <a:solidFill>
            <a:srgbClr val="94AA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Auto start</a:t>
            </a:r>
          </a:p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004456107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3054719" y="0"/>
            <a:ext cx="6096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A8D0-16E2-47A8-BCE2-2CB77EBEB5E8}"/>
              </a:ext>
            </a:extLst>
          </p:cNvPr>
          <p:cNvSpPr txBox="1"/>
          <p:nvPr/>
        </p:nvSpPr>
        <p:spPr>
          <a:xfrm>
            <a:off x="3749318" y="439616"/>
            <a:ext cx="2177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00B0F0"/>
                </a:solidFill>
              </a:rPr>
              <a:t>INDEX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1355EE-C0AE-4124-8516-A06F07FF39B7}"/>
              </a:ext>
            </a:extLst>
          </p:cNvPr>
          <p:cNvGrpSpPr/>
          <p:nvPr/>
        </p:nvGrpSpPr>
        <p:grpSpPr>
          <a:xfrm>
            <a:off x="4245757" y="1660842"/>
            <a:ext cx="3105182" cy="1173821"/>
            <a:chOff x="1191038" y="1972874"/>
            <a:chExt cx="3105182" cy="11738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BCC887-8FF2-4873-82B1-CCDF6FF064DC}"/>
                </a:ext>
              </a:extLst>
            </p:cNvPr>
            <p:cNvSpPr txBox="1"/>
            <p:nvPr/>
          </p:nvSpPr>
          <p:spPr>
            <a:xfrm>
              <a:off x="1204533" y="1972874"/>
              <a:ext cx="4828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1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4400" spc="-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1" name="Group 9">
              <a:extLst>
                <a:ext uri="{FF2B5EF4-FFF2-40B4-BE49-F238E27FC236}">
                  <a16:creationId xmlns:a16="http://schemas.microsoft.com/office/drawing/2014/main" id="{764B6633-2BAA-4629-9A34-166B8974DA3E}"/>
                </a:ext>
              </a:extLst>
            </p:cNvPr>
            <p:cNvGrpSpPr/>
            <p:nvPr/>
          </p:nvGrpSpPr>
          <p:grpSpPr>
            <a:xfrm flipH="1">
              <a:off x="1191038" y="2213245"/>
              <a:ext cx="814191" cy="933450"/>
              <a:chOff x="2719245" y="2390775"/>
              <a:chExt cx="2890980" cy="3300628"/>
            </a:xfrm>
            <a:solidFill>
              <a:schemeClr val="tx1"/>
            </a:solidFill>
          </p:grpSpPr>
          <p:cxnSp>
            <p:nvCxnSpPr>
              <p:cNvPr id="12" name="Straight Connector 4">
                <a:extLst>
                  <a:ext uri="{FF2B5EF4-FFF2-40B4-BE49-F238E27FC236}">
                    <a16:creationId xmlns:a16="http://schemas.microsoft.com/office/drawing/2014/main" id="{62B80C85-7E1F-43EA-90A8-E4DA30350063}"/>
                  </a:ext>
                </a:extLst>
              </p:cNvPr>
              <p:cNvCxnSpPr/>
              <p:nvPr/>
            </p:nvCxnSpPr>
            <p:spPr>
              <a:xfrm>
                <a:off x="3533775" y="2390775"/>
                <a:ext cx="2076450" cy="2076450"/>
              </a:xfrm>
              <a:prstGeom prst="lin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Isosceles Triangle 6">
                <a:extLst>
                  <a:ext uri="{FF2B5EF4-FFF2-40B4-BE49-F238E27FC236}">
                    <a16:creationId xmlns:a16="http://schemas.microsoft.com/office/drawing/2014/main" id="{0FEF3AD2-3ED8-4BEF-BFF3-8240B9303607}"/>
                  </a:ext>
                </a:extLst>
              </p:cNvPr>
              <p:cNvSpPr/>
              <p:nvPr/>
            </p:nvSpPr>
            <p:spPr>
              <a:xfrm rot="13500000">
                <a:off x="2312813" y="3125421"/>
                <a:ext cx="2972414" cy="215954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9EA9F0-84FC-4E3B-82FD-3645A7D4DC37}"/>
                </a:ext>
              </a:extLst>
            </p:cNvPr>
            <p:cNvSpPr txBox="1"/>
            <p:nvPr/>
          </p:nvSpPr>
          <p:spPr>
            <a:xfrm>
              <a:off x="1654345" y="2453789"/>
              <a:ext cx="2641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00" dirty="0">
                  <a:solidFill>
                    <a:schemeClr val="bg1"/>
                  </a:solidFill>
                  <a:latin typeface="+mj-ea"/>
                </a:rPr>
                <a:t>프로젝트 개요</a:t>
              </a:r>
              <a:endParaRPr lang="en-US" altLang="ko-KR" sz="2800" spc="-10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3A4AE3A-7F27-46ED-A70A-A9478C9A15A0}"/>
              </a:ext>
            </a:extLst>
          </p:cNvPr>
          <p:cNvGrpSpPr/>
          <p:nvPr/>
        </p:nvGrpSpPr>
        <p:grpSpPr>
          <a:xfrm>
            <a:off x="4245757" y="3326356"/>
            <a:ext cx="3151967" cy="1173821"/>
            <a:chOff x="1191038" y="1972874"/>
            <a:chExt cx="3151967" cy="117382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79923D9-7360-4BDF-A427-0B234CC033ED}"/>
                </a:ext>
              </a:extLst>
            </p:cNvPr>
            <p:cNvSpPr txBox="1"/>
            <p:nvPr/>
          </p:nvSpPr>
          <p:spPr>
            <a:xfrm>
              <a:off x="1204533" y="1972874"/>
              <a:ext cx="4828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1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4400" spc="-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3" name="Group 9">
              <a:extLst>
                <a:ext uri="{FF2B5EF4-FFF2-40B4-BE49-F238E27FC236}">
                  <a16:creationId xmlns:a16="http://schemas.microsoft.com/office/drawing/2014/main" id="{A9ED4890-AE8C-4F84-9BF2-30473EA63AF6}"/>
                </a:ext>
              </a:extLst>
            </p:cNvPr>
            <p:cNvGrpSpPr/>
            <p:nvPr/>
          </p:nvGrpSpPr>
          <p:grpSpPr>
            <a:xfrm flipH="1">
              <a:off x="1191038" y="2213245"/>
              <a:ext cx="814191" cy="933450"/>
              <a:chOff x="2719245" y="2390775"/>
              <a:chExt cx="2890980" cy="3300628"/>
            </a:xfrm>
            <a:solidFill>
              <a:schemeClr val="tx1"/>
            </a:solidFill>
          </p:grpSpPr>
          <p:cxnSp>
            <p:nvCxnSpPr>
              <p:cNvPr id="85" name="Straight Connector 4">
                <a:extLst>
                  <a:ext uri="{FF2B5EF4-FFF2-40B4-BE49-F238E27FC236}">
                    <a16:creationId xmlns:a16="http://schemas.microsoft.com/office/drawing/2014/main" id="{1283EE90-7443-4109-A358-60AF5BFEC817}"/>
                  </a:ext>
                </a:extLst>
              </p:cNvPr>
              <p:cNvCxnSpPr/>
              <p:nvPr/>
            </p:nvCxnSpPr>
            <p:spPr>
              <a:xfrm>
                <a:off x="3533775" y="2390775"/>
                <a:ext cx="2076450" cy="2076450"/>
              </a:xfrm>
              <a:prstGeom prst="lin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Isosceles Triangle 6">
                <a:extLst>
                  <a:ext uri="{FF2B5EF4-FFF2-40B4-BE49-F238E27FC236}">
                    <a16:creationId xmlns:a16="http://schemas.microsoft.com/office/drawing/2014/main" id="{161CE1F9-6AB8-4540-9670-7007C88A6532}"/>
                  </a:ext>
                </a:extLst>
              </p:cNvPr>
              <p:cNvSpPr/>
              <p:nvPr/>
            </p:nvSpPr>
            <p:spPr>
              <a:xfrm rot="13500000">
                <a:off x="2312813" y="3125421"/>
                <a:ext cx="2972414" cy="215954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1A33AD-EE7F-4124-A85F-D792CA3DE5C9}"/>
                </a:ext>
              </a:extLst>
            </p:cNvPr>
            <p:cNvSpPr txBox="1"/>
            <p:nvPr/>
          </p:nvSpPr>
          <p:spPr>
            <a:xfrm>
              <a:off x="1701130" y="2423207"/>
              <a:ext cx="2641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00" dirty="0">
                  <a:solidFill>
                    <a:schemeClr val="bg1"/>
                  </a:solidFill>
                  <a:latin typeface="+mj-ea"/>
                  <a:ea typeface="+mj-ea"/>
                </a:rPr>
                <a:t>구현 내용</a:t>
              </a:r>
              <a:endParaRPr lang="en-US" altLang="ko-KR" sz="2800" spc="-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E1A019F-447C-469C-BD4E-4C1CC91C3B40}"/>
              </a:ext>
            </a:extLst>
          </p:cNvPr>
          <p:cNvGrpSpPr/>
          <p:nvPr/>
        </p:nvGrpSpPr>
        <p:grpSpPr>
          <a:xfrm>
            <a:off x="4245757" y="4991869"/>
            <a:ext cx="3151967" cy="1173821"/>
            <a:chOff x="1191038" y="1972874"/>
            <a:chExt cx="3151967" cy="1173821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BDC0979-FFA7-4EAE-88A4-CA235D401150}"/>
                </a:ext>
              </a:extLst>
            </p:cNvPr>
            <p:cNvSpPr txBox="1"/>
            <p:nvPr/>
          </p:nvSpPr>
          <p:spPr>
            <a:xfrm>
              <a:off x="1204533" y="1972874"/>
              <a:ext cx="4828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1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4400" spc="-1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09" name="Group 9">
              <a:extLst>
                <a:ext uri="{FF2B5EF4-FFF2-40B4-BE49-F238E27FC236}">
                  <a16:creationId xmlns:a16="http://schemas.microsoft.com/office/drawing/2014/main" id="{FDD0BDC0-D1FF-411B-B555-58EB8D99AF25}"/>
                </a:ext>
              </a:extLst>
            </p:cNvPr>
            <p:cNvGrpSpPr/>
            <p:nvPr/>
          </p:nvGrpSpPr>
          <p:grpSpPr>
            <a:xfrm flipH="1">
              <a:off x="1191038" y="2213245"/>
              <a:ext cx="814191" cy="933450"/>
              <a:chOff x="2719245" y="2390775"/>
              <a:chExt cx="2890980" cy="3300628"/>
            </a:xfrm>
            <a:solidFill>
              <a:schemeClr val="tx1"/>
            </a:solidFill>
          </p:grpSpPr>
          <p:cxnSp>
            <p:nvCxnSpPr>
              <p:cNvPr id="111" name="Straight Connector 4">
                <a:extLst>
                  <a:ext uri="{FF2B5EF4-FFF2-40B4-BE49-F238E27FC236}">
                    <a16:creationId xmlns:a16="http://schemas.microsoft.com/office/drawing/2014/main" id="{76527126-AF61-4C63-ABFD-2BDD4436101C}"/>
                  </a:ext>
                </a:extLst>
              </p:cNvPr>
              <p:cNvCxnSpPr/>
              <p:nvPr/>
            </p:nvCxnSpPr>
            <p:spPr>
              <a:xfrm>
                <a:off x="3533775" y="2390775"/>
                <a:ext cx="2076450" cy="2076450"/>
              </a:xfrm>
              <a:prstGeom prst="lin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Isosceles Triangle 6">
                <a:extLst>
                  <a:ext uri="{FF2B5EF4-FFF2-40B4-BE49-F238E27FC236}">
                    <a16:creationId xmlns:a16="http://schemas.microsoft.com/office/drawing/2014/main" id="{FB7E1380-AE67-4351-9857-CF68161DE97C}"/>
                  </a:ext>
                </a:extLst>
              </p:cNvPr>
              <p:cNvSpPr/>
              <p:nvPr/>
            </p:nvSpPr>
            <p:spPr>
              <a:xfrm rot="13500000">
                <a:off x="2312813" y="3125421"/>
                <a:ext cx="2972414" cy="215954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AA4E15B-719D-4FDD-BBF0-0BEA5C8BA6DF}"/>
                </a:ext>
              </a:extLst>
            </p:cNvPr>
            <p:cNvSpPr txBox="1"/>
            <p:nvPr/>
          </p:nvSpPr>
          <p:spPr>
            <a:xfrm>
              <a:off x="1701130" y="2423207"/>
              <a:ext cx="2641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00" dirty="0">
                  <a:solidFill>
                    <a:schemeClr val="bg1"/>
                  </a:solidFill>
                  <a:latin typeface="+mj-ea"/>
                </a:rPr>
                <a:t>프로그램 구조</a:t>
              </a:r>
              <a:endParaRPr lang="en-US" altLang="ko-KR" sz="2800" spc="-100" dirty="0">
                <a:solidFill>
                  <a:schemeClr val="bg1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46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3054719" y="0"/>
            <a:ext cx="6096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A8D0-16E2-47A8-BCE2-2CB77EBEB5E8}"/>
              </a:ext>
            </a:extLst>
          </p:cNvPr>
          <p:cNvSpPr txBox="1"/>
          <p:nvPr/>
        </p:nvSpPr>
        <p:spPr>
          <a:xfrm>
            <a:off x="3804347" y="2967335"/>
            <a:ext cx="4583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rgbClr val="00B0F0"/>
                </a:solidFill>
              </a:rPr>
              <a:t>프로젝트 개요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59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0" y="17276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A8D0-16E2-47A8-BCE2-2CB77EBEB5E8}"/>
              </a:ext>
            </a:extLst>
          </p:cNvPr>
          <p:cNvSpPr txBox="1"/>
          <p:nvPr/>
        </p:nvSpPr>
        <p:spPr>
          <a:xfrm>
            <a:off x="257972" y="223485"/>
            <a:ext cx="5657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>
                <a:solidFill>
                  <a:srgbClr val="00B0F0"/>
                </a:solidFill>
              </a:rPr>
              <a:t>프로젝트 개요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600E95A-70E8-451D-9861-25BB54CB7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7268" y="1419907"/>
            <a:ext cx="6061590" cy="4286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E74AC0-5B95-4FBE-A717-11ADD2847BE9}"/>
              </a:ext>
            </a:extLst>
          </p:cNvPr>
          <p:cNvSpPr txBox="1"/>
          <p:nvPr/>
        </p:nvSpPr>
        <p:spPr>
          <a:xfrm>
            <a:off x="4438780" y="448344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기체</a:t>
            </a: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 / 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프로그램 버전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BFECD-D0D9-464B-966D-2EB9B86813B2}"/>
              </a:ext>
            </a:extLst>
          </p:cNvPr>
          <p:cNvSpPr txBox="1"/>
          <p:nvPr/>
        </p:nvSpPr>
        <p:spPr>
          <a:xfrm>
            <a:off x="3013494" y="5883308"/>
            <a:ext cx="116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F-14b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A90416-419C-4A83-9D7D-41CD99053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98" y="1777487"/>
            <a:ext cx="1386076" cy="1386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6D99F0-E1B0-474E-AD22-BBD9AD995BEF}"/>
              </a:ext>
            </a:extLst>
          </p:cNvPr>
          <p:cNvSpPr txBox="1"/>
          <p:nvPr/>
        </p:nvSpPr>
        <p:spPr>
          <a:xfrm>
            <a:off x="7780447" y="3675434"/>
            <a:ext cx="326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Flight Gear 2018.2.1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4E6B0-631E-4B9D-8C23-6D6137EDB61C}"/>
              </a:ext>
            </a:extLst>
          </p:cNvPr>
          <p:cNvSpPr txBox="1"/>
          <p:nvPr/>
        </p:nvSpPr>
        <p:spPr>
          <a:xfrm>
            <a:off x="7780447" y="4385387"/>
            <a:ext cx="326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Flight Gear 3.4.0 </a:t>
            </a:r>
            <a:r>
              <a:rPr lang="en-US" altLang="ko-KR" sz="2800" spc="-100" dirty="0">
                <a:solidFill>
                  <a:srgbClr val="FFFF00"/>
                </a:solidFill>
                <a:latin typeface="+mj-ea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94680482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3054719" y="0"/>
            <a:ext cx="6096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A8D0-16E2-47A8-BCE2-2CB77EBEB5E8}"/>
              </a:ext>
            </a:extLst>
          </p:cNvPr>
          <p:cNvSpPr txBox="1"/>
          <p:nvPr/>
        </p:nvSpPr>
        <p:spPr>
          <a:xfrm>
            <a:off x="4618674" y="2967335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00B0F0"/>
                </a:solidFill>
              </a:rPr>
              <a:t>구현내용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64233"/>
      </p:ext>
    </p:extLst>
  </p:cSld>
  <p:clrMapOvr>
    <a:masterClrMapping/>
  </p:clrMapOvr>
  <p:transition>
    <p:split orient="vert"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0" y="10628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A8D0-16E2-47A8-BCE2-2CB77EBEB5E8}"/>
              </a:ext>
            </a:extLst>
          </p:cNvPr>
          <p:cNvSpPr txBox="1"/>
          <p:nvPr/>
        </p:nvSpPr>
        <p:spPr>
          <a:xfrm>
            <a:off x="257973" y="223485"/>
            <a:ext cx="5325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중간발표 진행상황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A435E5-211C-42EF-8795-FCA8C571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15" t="5680" r="4614" b="4416"/>
          <a:stretch/>
        </p:blipFill>
        <p:spPr>
          <a:xfrm>
            <a:off x="4278700" y="1208008"/>
            <a:ext cx="3417303" cy="5051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1C174-338A-4ABB-A5DD-F2B278BE4C7F}"/>
              </a:ext>
            </a:extLst>
          </p:cNvPr>
          <p:cNvSpPr txBox="1"/>
          <p:nvPr/>
        </p:nvSpPr>
        <p:spPr>
          <a:xfrm>
            <a:off x="8397164" y="1042775"/>
            <a:ext cx="2641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TEXT LCD </a:t>
            </a:r>
          </a:p>
          <a:p>
            <a:r>
              <a:rPr lang="ko-KR" altLang="en-US" sz="2400" spc="-100" dirty="0" err="1">
                <a:solidFill>
                  <a:schemeClr val="bg1"/>
                </a:solidFill>
                <a:latin typeface="+mj-ea"/>
              </a:rPr>
              <a:t>연료잔량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현재 경도</a:t>
            </a:r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위도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D858CD-FE75-4D9D-8CEE-AF3AFAFAB826}"/>
              </a:ext>
            </a:extLst>
          </p:cNvPr>
          <p:cNvSpPr txBox="1"/>
          <p:nvPr/>
        </p:nvSpPr>
        <p:spPr>
          <a:xfrm>
            <a:off x="8397164" y="2480751"/>
            <a:ext cx="3455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LED</a:t>
            </a: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비행기의 좌</a:t>
            </a:r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우 기울기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D2EF0A-A0E3-4996-9FC5-9370BBC25BC4}"/>
              </a:ext>
            </a:extLst>
          </p:cNvPr>
          <p:cNvSpPr txBox="1"/>
          <p:nvPr/>
        </p:nvSpPr>
        <p:spPr>
          <a:xfrm>
            <a:off x="1019075" y="3644587"/>
            <a:ext cx="2641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PIEZO</a:t>
            </a: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고도 값에 따라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음 출력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67762D-39D7-460D-B02B-84CE2C001076}"/>
              </a:ext>
            </a:extLst>
          </p:cNvPr>
          <p:cNvSpPr txBox="1"/>
          <p:nvPr/>
        </p:nvSpPr>
        <p:spPr>
          <a:xfrm>
            <a:off x="8406981" y="5323902"/>
            <a:ext cx="440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FULL COROR LED</a:t>
            </a: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연료 잔량에 따라 불빛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FB37A-F925-420E-99CC-4455DBA23776}"/>
              </a:ext>
            </a:extLst>
          </p:cNvPr>
          <p:cNvSpPr txBox="1"/>
          <p:nvPr/>
        </p:nvSpPr>
        <p:spPr>
          <a:xfrm>
            <a:off x="135239" y="5707531"/>
            <a:ext cx="4409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보드 기울기에 따라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AILERON &amp; ELEVATOR </a:t>
            </a:r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조정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15B123-C2C2-4931-B99C-CC6CB8C462DC}"/>
              </a:ext>
            </a:extLst>
          </p:cNvPr>
          <p:cNvSpPr txBox="1"/>
          <p:nvPr/>
        </p:nvSpPr>
        <p:spPr>
          <a:xfrm>
            <a:off x="491377" y="1530604"/>
            <a:ext cx="3697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근접 시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AILERON &amp; ELEVATOR</a:t>
            </a:r>
          </a:p>
          <a:p>
            <a:pPr algn="ctr"/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초기화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7D0B1-2E5E-421F-8D6B-1622007DE83B}"/>
              </a:ext>
            </a:extLst>
          </p:cNvPr>
          <p:cNvSpPr txBox="1"/>
          <p:nvPr/>
        </p:nvSpPr>
        <p:spPr>
          <a:xfrm>
            <a:off x="8532980" y="3705636"/>
            <a:ext cx="3455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7-SEGMENT</a:t>
            </a: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현재 고도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4260B6C-1DE5-4398-B63F-14B51C5B02D2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 flipV="1">
            <a:off x="6304085" y="1642940"/>
            <a:ext cx="2093079" cy="51250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AED38B-1FE4-47F5-AE6E-5A094D9B9CF2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>
            <a:off x="6304085" y="2497709"/>
            <a:ext cx="2093079" cy="3985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30B7C2D-D8FD-4D09-AEC1-0E22856CCCF3}"/>
              </a:ext>
            </a:extLst>
          </p:cNvPr>
          <p:cNvCxnSpPr>
            <a:cxnSpLocks/>
            <a:stCxn id="41" idx="3"/>
            <a:endCxn id="9" idx="1"/>
          </p:cNvCxnSpPr>
          <p:nvPr/>
        </p:nvCxnSpPr>
        <p:spPr>
          <a:xfrm>
            <a:off x="6304085" y="2794661"/>
            <a:ext cx="2228895" cy="132647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F094AD-61F2-4179-8B90-7267E3B87224}"/>
              </a:ext>
            </a:extLst>
          </p:cNvPr>
          <p:cNvCxnSpPr>
            <a:cxnSpLocks/>
            <a:stCxn id="46" idx="2"/>
            <a:endCxn id="22" idx="1"/>
          </p:cNvCxnSpPr>
          <p:nvPr/>
        </p:nvCxnSpPr>
        <p:spPr>
          <a:xfrm>
            <a:off x="6843222" y="3953608"/>
            <a:ext cx="1563759" cy="17857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B9837EB-71BC-4222-9581-FE1F5DCEAA6D}"/>
              </a:ext>
            </a:extLst>
          </p:cNvPr>
          <p:cNvCxnSpPr>
            <a:cxnSpLocks/>
          </p:cNvCxnSpPr>
          <p:nvPr/>
        </p:nvCxnSpPr>
        <p:spPr>
          <a:xfrm>
            <a:off x="3660950" y="2405038"/>
            <a:ext cx="656779" cy="83888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7DEFAF1-13F4-4706-A54E-443C2C6B691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3123150" y="4148163"/>
            <a:ext cx="2128818" cy="5023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84216D7-ADB9-4C46-B3D8-357E906E8BBB}"/>
              </a:ext>
            </a:extLst>
          </p:cNvPr>
          <p:cNvCxnSpPr>
            <a:cxnSpLocks/>
          </p:cNvCxnSpPr>
          <p:nvPr/>
        </p:nvCxnSpPr>
        <p:spPr>
          <a:xfrm flipV="1">
            <a:off x="4187559" y="6275326"/>
            <a:ext cx="1799792" cy="2207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E2BB7EF-9B78-4BFB-9471-FB1B5D28A801}"/>
              </a:ext>
            </a:extLst>
          </p:cNvPr>
          <p:cNvSpPr/>
          <p:nvPr/>
        </p:nvSpPr>
        <p:spPr>
          <a:xfrm>
            <a:off x="5292969" y="1905855"/>
            <a:ext cx="1011116" cy="49918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ED31C8E-41AC-4D44-BDBA-C8654B1C1698}"/>
              </a:ext>
            </a:extLst>
          </p:cNvPr>
          <p:cNvSpPr/>
          <p:nvPr/>
        </p:nvSpPr>
        <p:spPr>
          <a:xfrm>
            <a:off x="5292969" y="2405038"/>
            <a:ext cx="1011116" cy="18534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5D2554F-E9DF-4C4A-BFEC-5BAA7EA548D3}"/>
              </a:ext>
            </a:extLst>
          </p:cNvPr>
          <p:cNvSpPr/>
          <p:nvPr/>
        </p:nvSpPr>
        <p:spPr>
          <a:xfrm>
            <a:off x="5292969" y="2634068"/>
            <a:ext cx="1011116" cy="32118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498B1D-660F-4A24-91A3-25434E32B788}"/>
              </a:ext>
            </a:extLst>
          </p:cNvPr>
          <p:cNvSpPr/>
          <p:nvPr/>
        </p:nvSpPr>
        <p:spPr>
          <a:xfrm>
            <a:off x="6453554" y="3243920"/>
            <a:ext cx="779335" cy="70968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C577F1F-84B3-4866-A29B-D412301B121C}"/>
              </a:ext>
            </a:extLst>
          </p:cNvPr>
          <p:cNvSpPr/>
          <p:nvPr/>
        </p:nvSpPr>
        <p:spPr>
          <a:xfrm>
            <a:off x="5251968" y="3953608"/>
            <a:ext cx="434367" cy="38911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A13EF2B-7BF2-4552-A8D0-6B41FCDF3A2A}"/>
              </a:ext>
            </a:extLst>
          </p:cNvPr>
          <p:cNvSpPr/>
          <p:nvPr/>
        </p:nvSpPr>
        <p:spPr>
          <a:xfrm>
            <a:off x="4328744" y="2719309"/>
            <a:ext cx="835144" cy="92527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74936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679450" y="0"/>
            <a:ext cx="108331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5FDA1-9E95-4D27-8C95-41DFE594BDAF}"/>
              </a:ext>
            </a:extLst>
          </p:cNvPr>
          <p:cNvSpPr txBox="1"/>
          <p:nvPr/>
        </p:nvSpPr>
        <p:spPr>
          <a:xfrm>
            <a:off x="981873" y="2234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구현영상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3A165-7C0E-4310-970F-2BD8BA9BB575}"/>
              </a:ext>
            </a:extLst>
          </p:cNvPr>
          <p:cNvSpPr txBox="1"/>
          <p:nvPr/>
        </p:nvSpPr>
        <p:spPr>
          <a:xfrm>
            <a:off x="3821560" y="448344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기본 구현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3F80F-578A-4865-949A-7D08651B342E}"/>
              </a:ext>
            </a:extLst>
          </p:cNvPr>
          <p:cNvSpPr txBox="1"/>
          <p:nvPr/>
        </p:nvSpPr>
        <p:spPr>
          <a:xfrm>
            <a:off x="1432413" y="5363997"/>
            <a:ext cx="5146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위치센서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보드 움직임에 따른 날개 변화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8767BC-802F-4217-8D1D-71FF337D7382}"/>
              </a:ext>
            </a:extLst>
          </p:cNvPr>
          <p:cNvSpPr txBox="1"/>
          <p:nvPr/>
        </p:nvSpPr>
        <p:spPr>
          <a:xfrm>
            <a:off x="6160039" y="6184056"/>
            <a:ext cx="542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근접센서 </a:t>
            </a: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: aileron/elevator 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초기화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KakaoTalk_Video_20180606_2020_15_862">
            <a:hlinkClick r:id="" action="ppaction://media"/>
            <a:extLst>
              <a:ext uri="{FF2B5EF4-FFF2-40B4-BE49-F238E27FC236}">
                <a16:creationId xmlns:a16="http://schemas.microsoft.com/office/drawing/2014/main" id="{3648726A-AB1B-4715-852F-95E4281EE4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 flipV="1">
            <a:off x="6457102" y="1964431"/>
            <a:ext cx="4958352" cy="3078163"/>
          </a:xfrm>
          <a:prstGeom prst="rect">
            <a:avLst/>
          </a:prstGeom>
        </p:spPr>
      </p:pic>
      <p:pic>
        <p:nvPicPr>
          <p:cNvPr id="5" name="KakaoTalk_Video_20180606_2020_21_279">
            <a:hlinkClick r:id="" action="ppaction://media"/>
            <a:extLst>
              <a:ext uri="{FF2B5EF4-FFF2-40B4-BE49-F238E27FC236}">
                <a16:creationId xmlns:a16="http://schemas.microsoft.com/office/drawing/2014/main" id="{F232D64D-4DFF-42C2-B9E4-1F780120F53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525"/>
                </p14:media>
              </p:ext>
            </p:extLst>
          </p:nvPr>
        </p:nvPicPr>
        <p:blipFill rotWithShape="1">
          <a:blip r:embed="rId8"/>
          <a:srcRect l="10476" r="4617"/>
          <a:stretch/>
        </p:blipFill>
        <p:spPr>
          <a:xfrm>
            <a:off x="1278289" y="1966416"/>
            <a:ext cx="5054321" cy="33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 dir="in"/>
      </p:transition>
    </mc:Choice>
    <mc:Fallback xmlns="">
      <p:transition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7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8983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5FDA1-9E95-4D27-8C95-41DFE594BDAF}"/>
              </a:ext>
            </a:extLst>
          </p:cNvPr>
          <p:cNvSpPr txBox="1"/>
          <p:nvPr/>
        </p:nvSpPr>
        <p:spPr>
          <a:xfrm>
            <a:off x="257973" y="22348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구현영상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3A165-7C0E-4310-970F-2BD8BA9BB575}"/>
              </a:ext>
            </a:extLst>
          </p:cNvPr>
          <p:cNvSpPr txBox="1"/>
          <p:nvPr/>
        </p:nvSpPr>
        <p:spPr>
          <a:xfrm>
            <a:off x="3097660" y="448344"/>
            <a:ext cx="51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중간발표 진행상황 동영상</a:t>
            </a:r>
            <a:endParaRPr lang="en-US" altLang="ko-KR" sz="2800" spc="-1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KakaoTalk_Video_20180604_1936_38_496">
            <a:hlinkClick r:id="" action="ppaction://media"/>
            <a:extLst>
              <a:ext uri="{FF2B5EF4-FFF2-40B4-BE49-F238E27FC236}">
                <a16:creationId xmlns:a16="http://schemas.microsoft.com/office/drawing/2014/main" id="{39DDF768-6F67-4535-80F1-48EF141608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91877" y="1199230"/>
            <a:ext cx="2880000" cy="468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42247-4E43-429B-BA14-906D5D6688AA}"/>
              </a:ext>
            </a:extLst>
          </p:cNvPr>
          <p:cNvSpPr txBox="1"/>
          <p:nvPr/>
        </p:nvSpPr>
        <p:spPr>
          <a:xfrm>
            <a:off x="87813" y="5906936"/>
            <a:ext cx="5146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TEXT LCD / LED</a:t>
            </a:r>
          </a:p>
          <a:p>
            <a:pPr algn="ctr"/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 / 7segment / piezo</a:t>
            </a:r>
          </a:p>
        </p:txBody>
      </p:sp>
      <p:pic>
        <p:nvPicPr>
          <p:cNvPr id="8" name="KakaoTalk_Video_20180604_1936_24_551">
            <a:hlinkClick r:id="" action="ppaction://media"/>
            <a:extLst>
              <a:ext uri="{FF2B5EF4-FFF2-40B4-BE49-F238E27FC236}">
                <a16:creationId xmlns:a16="http://schemas.microsoft.com/office/drawing/2014/main" id="{F618F415-79C7-4C2C-90CF-D1194BC818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42145" y="1199230"/>
            <a:ext cx="2880000" cy="468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9" name="KakaoTalk_Video_20180604_1936_34_605">
            <a:hlinkClick r:id="" action="ppaction://media"/>
            <a:extLst>
              <a:ext uri="{FF2B5EF4-FFF2-40B4-BE49-F238E27FC236}">
                <a16:creationId xmlns:a16="http://schemas.microsoft.com/office/drawing/2014/main" id="{461E9660-0D46-4E6E-96D0-BC0C220191B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69429" y="1199231"/>
            <a:ext cx="2880000" cy="468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E2320-F52A-4B95-81A9-DB867942728B}"/>
              </a:ext>
            </a:extLst>
          </p:cNvPr>
          <p:cNvSpPr txBox="1"/>
          <p:nvPr/>
        </p:nvSpPr>
        <p:spPr>
          <a:xfrm>
            <a:off x="5537986" y="6148236"/>
            <a:ext cx="570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Full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color</a:t>
            </a:r>
            <a:r>
              <a:rPr lang="ko-KR" altLang="en-US" sz="2800" spc="-1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2800" spc="-100" dirty="0">
                <a:solidFill>
                  <a:schemeClr val="bg1"/>
                </a:solidFill>
                <a:latin typeface="+mj-ea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5756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2E7335-724B-4721-8ED8-2A6B8331008A}"/>
              </a:ext>
            </a:extLst>
          </p:cNvPr>
          <p:cNvSpPr/>
          <p:nvPr/>
        </p:nvSpPr>
        <p:spPr>
          <a:xfrm>
            <a:off x="15547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0A8D0-16E2-47A8-BCE2-2CB77EBEB5E8}"/>
              </a:ext>
            </a:extLst>
          </p:cNvPr>
          <p:cNvSpPr txBox="1"/>
          <p:nvPr/>
        </p:nvSpPr>
        <p:spPr>
          <a:xfrm>
            <a:off x="257973" y="223485"/>
            <a:ext cx="4310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00B0F0"/>
                </a:solidFill>
              </a:rPr>
              <a:t>최종 진행 상황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A435E5-211C-42EF-8795-FCA8C571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15" t="5680" r="4614" b="4416"/>
          <a:stretch/>
        </p:blipFill>
        <p:spPr>
          <a:xfrm>
            <a:off x="2773074" y="1375648"/>
            <a:ext cx="3417303" cy="5051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A1C174-338A-4ABB-A5DD-F2B278BE4C7F}"/>
              </a:ext>
            </a:extLst>
          </p:cNvPr>
          <p:cNvSpPr txBox="1"/>
          <p:nvPr/>
        </p:nvSpPr>
        <p:spPr>
          <a:xfrm>
            <a:off x="6730396" y="530475"/>
            <a:ext cx="2641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TEXT LCD </a:t>
            </a: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목적지 경도</a:t>
            </a:r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위도</a:t>
            </a:r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, </a:t>
            </a:r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현재 경도</a:t>
            </a:r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/</a:t>
            </a:r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위도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D858CD-FE75-4D9D-8CEE-AF3AFAFAB826}"/>
              </a:ext>
            </a:extLst>
          </p:cNvPr>
          <p:cNvSpPr txBox="1"/>
          <p:nvPr/>
        </p:nvSpPr>
        <p:spPr>
          <a:xfrm>
            <a:off x="9887482" y="1043354"/>
            <a:ext cx="204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LED</a:t>
            </a: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비행기의 속도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D2EF0A-A0E3-4996-9FC5-9370BBC25BC4}"/>
              </a:ext>
            </a:extLst>
          </p:cNvPr>
          <p:cNvSpPr txBox="1"/>
          <p:nvPr/>
        </p:nvSpPr>
        <p:spPr>
          <a:xfrm>
            <a:off x="262976" y="3339786"/>
            <a:ext cx="2641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PIEZO</a:t>
            </a: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고도 값에 따라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  <a:p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음 출력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FB37A-F925-420E-99CC-4455DBA23776}"/>
              </a:ext>
            </a:extLst>
          </p:cNvPr>
          <p:cNvSpPr txBox="1"/>
          <p:nvPr/>
        </p:nvSpPr>
        <p:spPr>
          <a:xfrm>
            <a:off x="-780326" y="5531686"/>
            <a:ext cx="4409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보드 기울기에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따라 </a:t>
            </a:r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AILERON</a:t>
            </a:r>
          </a:p>
          <a:p>
            <a:pPr algn="ctr"/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&amp; ELEVATOR </a:t>
            </a:r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조정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15B123-C2C2-4931-B99C-CC6CB8C462DC}"/>
              </a:ext>
            </a:extLst>
          </p:cNvPr>
          <p:cNvSpPr txBox="1"/>
          <p:nvPr/>
        </p:nvSpPr>
        <p:spPr>
          <a:xfrm>
            <a:off x="-726087" y="1338139"/>
            <a:ext cx="3697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근접 시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AILERON</a:t>
            </a:r>
          </a:p>
          <a:p>
            <a:pPr algn="ctr"/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&amp; ELEVATOR</a:t>
            </a:r>
          </a:p>
          <a:p>
            <a:pPr algn="ctr"/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초기화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A7D0B1-2E5E-421F-8D6B-1622007DE83B}"/>
              </a:ext>
            </a:extLst>
          </p:cNvPr>
          <p:cNvSpPr txBox="1"/>
          <p:nvPr/>
        </p:nvSpPr>
        <p:spPr>
          <a:xfrm>
            <a:off x="6996982" y="2151869"/>
            <a:ext cx="4711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7-SEGMENT : </a:t>
            </a:r>
            <a:r>
              <a:rPr lang="ko-KR" altLang="en-US" sz="2400" spc="-100" dirty="0">
                <a:solidFill>
                  <a:schemeClr val="bg1"/>
                </a:solidFill>
                <a:latin typeface="+mj-ea"/>
              </a:rPr>
              <a:t>목표지점까지 거리</a:t>
            </a:r>
            <a:endParaRPr lang="en-US" altLang="ko-KR" sz="2400" spc="-10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4260B6C-1DE5-4398-B63F-14B51C5B02D2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4798459" y="1407129"/>
            <a:ext cx="1978592" cy="91595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AED38B-1FE4-47F5-AE6E-5A094D9B9CF2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 flipV="1">
            <a:off x="4798459" y="1458853"/>
            <a:ext cx="5089023" cy="12064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30B7C2D-D8FD-4D09-AEC1-0E22856CCCF3}"/>
              </a:ext>
            </a:extLst>
          </p:cNvPr>
          <p:cNvCxnSpPr>
            <a:cxnSpLocks/>
            <a:stCxn id="41" idx="3"/>
            <a:endCxn id="9" idx="1"/>
          </p:cNvCxnSpPr>
          <p:nvPr/>
        </p:nvCxnSpPr>
        <p:spPr>
          <a:xfrm flipV="1">
            <a:off x="4798459" y="2382702"/>
            <a:ext cx="2198523" cy="57959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F094AD-61F2-4179-8B90-7267E3B87224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727263" y="3122893"/>
            <a:ext cx="1269719" cy="6435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B9837EB-71BC-4222-9581-FE1F5DCEAA6D}"/>
              </a:ext>
            </a:extLst>
          </p:cNvPr>
          <p:cNvCxnSpPr>
            <a:cxnSpLocks/>
          </p:cNvCxnSpPr>
          <p:nvPr/>
        </p:nvCxnSpPr>
        <p:spPr>
          <a:xfrm>
            <a:off x="1682921" y="2571263"/>
            <a:ext cx="1129182" cy="3678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7DEFAF1-13F4-4706-A54E-443C2C6B6911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205437" y="4185603"/>
            <a:ext cx="1540905" cy="13020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84216D7-ADB9-4C46-B3D8-357E906E8BBB}"/>
              </a:ext>
            </a:extLst>
          </p:cNvPr>
          <p:cNvCxnSpPr>
            <a:cxnSpLocks/>
          </p:cNvCxnSpPr>
          <p:nvPr/>
        </p:nvCxnSpPr>
        <p:spPr>
          <a:xfrm flipV="1">
            <a:off x="2607955" y="6442966"/>
            <a:ext cx="1873770" cy="15981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E2BB7EF-9B78-4BFB-9471-FB1B5D28A801}"/>
              </a:ext>
            </a:extLst>
          </p:cNvPr>
          <p:cNvSpPr/>
          <p:nvPr/>
        </p:nvSpPr>
        <p:spPr>
          <a:xfrm>
            <a:off x="3787343" y="2073495"/>
            <a:ext cx="1011116" cy="49918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ED31C8E-41AC-4D44-BDBA-C8654B1C1698}"/>
              </a:ext>
            </a:extLst>
          </p:cNvPr>
          <p:cNvSpPr/>
          <p:nvPr/>
        </p:nvSpPr>
        <p:spPr>
          <a:xfrm>
            <a:off x="3787343" y="2572678"/>
            <a:ext cx="1011116" cy="18534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5D2554F-E9DF-4C4A-BFEC-5BAA7EA548D3}"/>
              </a:ext>
            </a:extLst>
          </p:cNvPr>
          <p:cNvSpPr/>
          <p:nvPr/>
        </p:nvSpPr>
        <p:spPr>
          <a:xfrm>
            <a:off x="3787343" y="2801708"/>
            <a:ext cx="1011116" cy="32118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5498B1D-660F-4A24-91A3-25434E32B788}"/>
              </a:ext>
            </a:extLst>
          </p:cNvPr>
          <p:cNvSpPr/>
          <p:nvPr/>
        </p:nvSpPr>
        <p:spPr>
          <a:xfrm>
            <a:off x="4947928" y="3411560"/>
            <a:ext cx="779335" cy="70968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C577F1F-84B3-4866-A29B-D412301B121C}"/>
              </a:ext>
            </a:extLst>
          </p:cNvPr>
          <p:cNvSpPr/>
          <p:nvPr/>
        </p:nvSpPr>
        <p:spPr>
          <a:xfrm>
            <a:off x="3746342" y="4121248"/>
            <a:ext cx="434367" cy="38911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A13EF2B-7BF2-4552-A8D0-6B41FCDF3A2A}"/>
              </a:ext>
            </a:extLst>
          </p:cNvPr>
          <p:cNvSpPr/>
          <p:nvPr/>
        </p:nvSpPr>
        <p:spPr>
          <a:xfrm>
            <a:off x="2823118" y="2886949"/>
            <a:ext cx="835144" cy="92527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35FB6F-2E21-4DE6-899C-42108C268998}"/>
              </a:ext>
            </a:extLst>
          </p:cNvPr>
          <p:cNvSpPr txBox="1"/>
          <p:nvPr/>
        </p:nvSpPr>
        <p:spPr>
          <a:xfrm>
            <a:off x="6788828" y="5661979"/>
            <a:ext cx="119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chemeClr val="bg1"/>
                </a:solidFill>
                <a:latin typeface="+mj-ea"/>
              </a:rPr>
              <a:t>Keypad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9704A96-CF30-44F4-9444-293AE67B5C65}"/>
              </a:ext>
            </a:extLst>
          </p:cNvPr>
          <p:cNvCxnSpPr>
            <a:cxnSpLocks/>
            <a:stCxn id="43" idx="3"/>
            <a:endCxn id="39" idx="1"/>
          </p:cNvCxnSpPr>
          <p:nvPr/>
        </p:nvCxnSpPr>
        <p:spPr>
          <a:xfrm>
            <a:off x="5930925" y="4776233"/>
            <a:ext cx="857903" cy="111657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E31F451-8DCC-4CFF-8C1E-33F886B7C1B0}"/>
              </a:ext>
            </a:extLst>
          </p:cNvPr>
          <p:cNvSpPr/>
          <p:nvPr/>
        </p:nvSpPr>
        <p:spPr>
          <a:xfrm>
            <a:off x="4836495" y="4176069"/>
            <a:ext cx="1094430" cy="120032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D4811C-E440-426F-A9F9-FA85829C3543}"/>
              </a:ext>
            </a:extLst>
          </p:cNvPr>
          <p:cNvGrpSpPr/>
          <p:nvPr/>
        </p:nvGrpSpPr>
        <p:grpSpPr>
          <a:xfrm>
            <a:off x="7871097" y="3702768"/>
            <a:ext cx="3779722" cy="2882779"/>
            <a:chOff x="942399" y="1845150"/>
            <a:chExt cx="4838573" cy="369036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668C711-4434-4D99-8A93-73C3A1495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264" t="55638" r="1181" b="10785"/>
            <a:stretch/>
          </p:blipFill>
          <p:spPr>
            <a:xfrm>
              <a:off x="1090694" y="1845150"/>
              <a:ext cx="4304970" cy="365266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29F94A-3083-4EB3-BD05-3F5D92B93124}"/>
                </a:ext>
              </a:extLst>
            </p:cNvPr>
            <p:cNvSpPr txBox="1"/>
            <p:nvPr/>
          </p:nvSpPr>
          <p:spPr>
            <a:xfrm>
              <a:off x="1729250" y="3261770"/>
              <a:ext cx="791025" cy="59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00" dirty="0">
                  <a:solidFill>
                    <a:schemeClr val="bg1"/>
                  </a:solidFill>
                  <a:latin typeface="+mj-ea"/>
                </a:rPr>
                <a:t>left</a:t>
              </a:r>
            </a:p>
            <a:p>
              <a:pPr algn="ctr"/>
              <a:r>
                <a:rPr lang="en-US" altLang="ko-KR" sz="1200" spc="-100" dirty="0">
                  <a:solidFill>
                    <a:schemeClr val="bg1"/>
                  </a:solidFill>
                  <a:latin typeface="+mj-ea"/>
                </a:rPr>
                <a:t>throttle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FE7F94-9A59-4330-80B6-49C6B7263698}"/>
                </a:ext>
              </a:extLst>
            </p:cNvPr>
            <p:cNvSpPr txBox="1"/>
            <p:nvPr/>
          </p:nvSpPr>
          <p:spPr>
            <a:xfrm>
              <a:off x="4303763" y="5021001"/>
              <a:ext cx="1477209" cy="39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00" dirty="0">
                  <a:solidFill>
                    <a:schemeClr val="bg1"/>
                  </a:solidFill>
                  <a:latin typeface="+mj-ea"/>
                </a:rPr>
                <a:t>자율주행</a:t>
              </a:r>
              <a:endParaRPr lang="en-US" altLang="ko-KR" sz="1400" spc="-10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DBF5BF-7867-4BBA-AE13-87AC032770C4}"/>
                </a:ext>
              </a:extLst>
            </p:cNvPr>
            <p:cNvSpPr txBox="1"/>
            <p:nvPr/>
          </p:nvSpPr>
          <p:spPr>
            <a:xfrm>
              <a:off x="3575548" y="4865717"/>
              <a:ext cx="1477208" cy="669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00" dirty="0">
                  <a:solidFill>
                    <a:schemeClr val="bg1"/>
                  </a:solidFill>
                  <a:latin typeface="+mj-ea"/>
                </a:rPr>
                <a:t>auto</a:t>
              </a:r>
            </a:p>
            <a:p>
              <a:r>
                <a:rPr lang="en-US" altLang="ko-KR" sz="1400" spc="-100" dirty="0">
                  <a:solidFill>
                    <a:schemeClr val="bg1"/>
                  </a:solidFill>
                  <a:latin typeface="+mj-ea"/>
                </a:rPr>
                <a:t>start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715C64-68B5-4598-A769-DE749238BF55}"/>
                </a:ext>
              </a:extLst>
            </p:cNvPr>
            <p:cNvSpPr txBox="1"/>
            <p:nvPr/>
          </p:nvSpPr>
          <p:spPr>
            <a:xfrm>
              <a:off x="4308656" y="2540161"/>
              <a:ext cx="1125517" cy="39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00" dirty="0">
                  <a:solidFill>
                    <a:schemeClr val="bg1"/>
                  </a:solidFill>
                  <a:latin typeface="+mj-ea"/>
                </a:rPr>
                <a:t>elevator+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1B55DF-282D-4CCF-8CC2-67B3C0F9D226}"/>
                </a:ext>
              </a:extLst>
            </p:cNvPr>
            <p:cNvSpPr txBox="1"/>
            <p:nvPr/>
          </p:nvSpPr>
          <p:spPr>
            <a:xfrm>
              <a:off x="1403964" y="4997618"/>
              <a:ext cx="1199377" cy="354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>
                  <a:solidFill>
                    <a:schemeClr val="bg1"/>
                  </a:solidFill>
                  <a:latin typeface="+mj-ea"/>
                </a:rPr>
                <a:t>destination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828F13-247B-4D59-BEF4-16EEE403BDE7}"/>
                </a:ext>
              </a:extLst>
            </p:cNvPr>
            <p:cNvSpPr txBox="1"/>
            <p:nvPr/>
          </p:nvSpPr>
          <p:spPr>
            <a:xfrm>
              <a:off x="3424155" y="3393165"/>
              <a:ext cx="909342" cy="39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bg1"/>
                  </a:solidFill>
                  <a:latin typeface="+mj-ea"/>
                </a:rPr>
                <a:t>aileron-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231201-FF99-40B3-91CE-C5E6D8D11634}"/>
                </a:ext>
              </a:extLst>
            </p:cNvPr>
            <p:cNvSpPr txBox="1"/>
            <p:nvPr/>
          </p:nvSpPr>
          <p:spPr>
            <a:xfrm>
              <a:off x="1729251" y="4191282"/>
              <a:ext cx="702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00" dirty="0">
                  <a:solidFill>
                    <a:schemeClr val="bg1"/>
                  </a:solidFill>
                  <a:latin typeface="+mj-ea"/>
                </a:rPr>
                <a:t>-0.2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842DD95-5E0C-45C0-936C-CBBA8DFBE557}"/>
                </a:ext>
              </a:extLst>
            </p:cNvPr>
            <p:cNvSpPr txBox="1"/>
            <p:nvPr/>
          </p:nvSpPr>
          <p:spPr>
            <a:xfrm>
              <a:off x="942399" y="3787571"/>
              <a:ext cx="14772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00" dirty="0">
                  <a:solidFill>
                    <a:schemeClr val="bg1"/>
                  </a:solidFill>
                  <a:latin typeface="+mj-ea"/>
                </a:rPr>
                <a:t>Rudder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436395A-6A5F-46B7-9124-6EEB73319441}"/>
                </a:ext>
              </a:extLst>
            </p:cNvPr>
            <p:cNvSpPr txBox="1"/>
            <p:nvPr/>
          </p:nvSpPr>
          <p:spPr>
            <a:xfrm>
              <a:off x="2594621" y="4191282"/>
              <a:ext cx="702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00" dirty="0">
                  <a:solidFill>
                    <a:schemeClr val="bg1"/>
                  </a:solidFill>
                  <a:latin typeface="+mj-ea"/>
                </a:rPr>
                <a:t>-0.1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F8E4588-C46E-4A8A-B238-8B7DD5DEC95A}"/>
                </a:ext>
              </a:extLst>
            </p:cNvPr>
            <p:cNvSpPr txBox="1"/>
            <p:nvPr/>
          </p:nvSpPr>
          <p:spPr>
            <a:xfrm>
              <a:off x="3452647" y="4191282"/>
              <a:ext cx="702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00" dirty="0">
                  <a:solidFill>
                    <a:schemeClr val="bg1"/>
                  </a:solidFill>
                  <a:latin typeface="+mj-ea"/>
                </a:rPr>
                <a:t>+0.1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590BC4E-9292-4AB7-B267-2020604404F6}"/>
                </a:ext>
              </a:extLst>
            </p:cNvPr>
            <p:cNvSpPr txBox="1"/>
            <p:nvPr/>
          </p:nvSpPr>
          <p:spPr>
            <a:xfrm>
              <a:off x="4329374" y="4180302"/>
              <a:ext cx="702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-100" dirty="0">
                  <a:solidFill>
                    <a:schemeClr val="bg1"/>
                  </a:solidFill>
                  <a:latin typeface="+mj-ea"/>
                </a:rPr>
                <a:t>+0.2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FD9895F-5097-4DF8-9DDF-C5EF3C4F0F8D}"/>
                </a:ext>
              </a:extLst>
            </p:cNvPr>
            <p:cNvSpPr txBox="1"/>
            <p:nvPr/>
          </p:nvSpPr>
          <p:spPr>
            <a:xfrm>
              <a:off x="3395122" y="2540161"/>
              <a:ext cx="1125517" cy="39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00" dirty="0">
                  <a:solidFill>
                    <a:schemeClr val="bg1"/>
                  </a:solidFill>
                  <a:latin typeface="+mj-ea"/>
                </a:rPr>
                <a:t>elevator-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3075BD-F2E3-4FE6-B884-4C8433B6AC4F}"/>
                </a:ext>
              </a:extLst>
            </p:cNvPr>
            <p:cNvSpPr txBox="1"/>
            <p:nvPr/>
          </p:nvSpPr>
          <p:spPr>
            <a:xfrm>
              <a:off x="2593734" y="2540161"/>
              <a:ext cx="1125517" cy="39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00" dirty="0">
                  <a:solidFill>
                    <a:schemeClr val="bg1"/>
                  </a:solidFill>
                  <a:latin typeface="+mj-ea"/>
                </a:rPr>
                <a:t>break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ADAC5AF-4948-4D1A-AF67-F3D7B9B826A7}"/>
                </a:ext>
              </a:extLst>
            </p:cNvPr>
            <p:cNvSpPr txBox="1"/>
            <p:nvPr/>
          </p:nvSpPr>
          <p:spPr>
            <a:xfrm>
              <a:off x="1789084" y="2540161"/>
              <a:ext cx="1125517" cy="39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00" dirty="0">
                  <a:solidFill>
                    <a:schemeClr val="bg1"/>
                  </a:solidFill>
                  <a:latin typeface="+mj-ea"/>
                </a:rPr>
                <a:t>view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7CF78CF-29F0-48DA-AAB2-89821A450ABE}"/>
                </a:ext>
              </a:extLst>
            </p:cNvPr>
            <p:cNvSpPr txBox="1"/>
            <p:nvPr/>
          </p:nvSpPr>
          <p:spPr>
            <a:xfrm>
              <a:off x="4226092" y="3393165"/>
              <a:ext cx="1036898" cy="39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00" dirty="0">
                  <a:solidFill>
                    <a:schemeClr val="bg1"/>
                  </a:solidFill>
                  <a:latin typeface="+mj-ea"/>
                </a:rPr>
                <a:t>aileron+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FB6A096-D1F0-446B-8957-F889D07421CF}"/>
                </a:ext>
              </a:extLst>
            </p:cNvPr>
            <p:cNvSpPr txBox="1"/>
            <p:nvPr/>
          </p:nvSpPr>
          <p:spPr>
            <a:xfrm>
              <a:off x="2574808" y="3261770"/>
              <a:ext cx="791025" cy="59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spc="-100" dirty="0">
                  <a:solidFill>
                    <a:schemeClr val="bg1"/>
                  </a:solidFill>
                  <a:latin typeface="+mj-ea"/>
                </a:rPr>
                <a:t>right</a:t>
              </a:r>
            </a:p>
            <a:p>
              <a:pPr algn="ctr"/>
              <a:r>
                <a:rPr lang="en-US" altLang="ko-KR" sz="1200" spc="-100" dirty="0">
                  <a:solidFill>
                    <a:schemeClr val="bg1"/>
                  </a:solidFill>
                  <a:latin typeface="+mj-ea"/>
                </a:rPr>
                <a:t>throttle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0A61D9A-F771-47E6-A31A-6722CE3DF8FC}"/>
                </a:ext>
              </a:extLst>
            </p:cNvPr>
            <p:cNvSpPr txBox="1"/>
            <p:nvPr/>
          </p:nvSpPr>
          <p:spPr>
            <a:xfrm>
              <a:off x="2419607" y="4997618"/>
              <a:ext cx="1199377" cy="354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00" dirty="0">
                  <a:solidFill>
                    <a:schemeClr val="bg1"/>
                  </a:solidFill>
                  <a:latin typeface="+mj-ea"/>
                </a:rPr>
                <a:t>destination 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167762D-39D7-460D-B02B-84CE2C001076}"/>
              </a:ext>
            </a:extLst>
          </p:cNvPr>
          <p:cNvSpPr txBox="1"/>
          <p:nvPr/>
        </p:nvSpPr>
        <p:spPr>
          <a:xfrm>
            <a:off x="6878669" y="2870079"/>
            <a:ext cx="482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00" dirty="0">
                <a:solidFill>
                  <a:schemeClr val="bg1"/>
                </a:solidFill>
                <a:latin typeface="+mj-ea"/>
              </a:rPr>
              <a:t>FULL COROR LED : </a:t>
            </a:r>
            <a:r>
              <a:rPr lang="ko-KR" altLang="en-US" sz="2000" spc="-100" dirty="0">
                <a:solidFill>
                  <a:schemeClr val="bg1"/>
                </a:solidFill>
                <a:latin typeface="+mj-ea"/>
              </a:rPr>
              <a:t>연료 잔량에 따라 불빛</a:t>
            </a:r>
            <a:endParaRPr lang="en-US" altLang="ko-KR" sz="2000" spc="-10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27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627</Words>
  <Application>Microsoft Office PowerPoint</Application>
  <PresentationFormat>와이드스크린</PresentationFormat>
  <Paragraphs>247</Paragraphs>
  <Slides>17</Slides>
  <Notes>16</Notes>
  <HiddenSlides>0</HiddenSlides>
  <MMClips>9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김지원</dc:creator>
  <cp:lastModifiedBy>김 지원</cp:lastModifiedBy>
  <cp:revision>102</cp:revision>
  <dcterms:created xsi:type="dcterms:W3CDTF">2018-05-15T16:24:44Z</dcterms:created>
  <dcterms:modified xsi:type="dcterms:W3CDTF">2021-04-16T07:33:18Z</dcterms:modified>
</cp:coreProperties>
</file>